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90" r:id="rId4"/>
    <p:sldId id="268" r:id="rId5"/>
    <p:sldId id="283" r:id="rId6"/>
    <p:sldId id="275" r:id="rId7"/>
    <p:sldId id="274" r:id="rId8"/>
    <p:sldId id="277" r:id="rId9"/>
    <p:sldId id="282" r:id="rId10"/>
    <p:sldId id="280" r:id="rId11"/>
    <p:sldId id="281" r:id="rId12"/>
    <p:sldId id="286" r:id="rId13"/>
    <p:sldId id="258" r:id="rId14"/>
    <p:sldId id="259" r:id="rId15"/>
    <p:sldId id="260" r:id="rId16"/>
    <p:sldId id="261" r:id="rId17"/>
    <p:sldId id="262" r:id="rId18"/>
    <p:sldId id="285" r:id="rId19"/>
    <p:sldId id="263" r:id="rId20"/>
    <p:sldId id="264" r:id="rId21"/>
    <p:sldId id="267" r:id="rId22"/>
    <p:sldId id="288" r:id="rId23"/>
    <p:sldId id="289" r:id="rId24"/>
    <p:sldId id="284" r:id="rId25"/>
    <p:sldId id="266" r:id="rId26"/>
    <p:sldId id="270" r:id="rId27"/>
    <p:sldId id="271" r:id="rId28"/>
    <p:sldId id="272" r:id="rId29"/>
    <p:sldId id="278" r:id="rId30"/>
    <p:sldId id="279" r:id="rId31"/>
    <p:sldId id="273" r:id="rId32"/>
    <p:sldId id="287" r:id="rId33"/>
    <p:sldId id="291" r:id="rId34"/>
    <p:sldId id="292" r:id="rId35"/>
    <p:sldId id="293" r:id="rId36"/>
    <p:sldId id="294" r:id="rId37"/>
    <p:sldId id="295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6958" autoAdjust="0"/>
  </p:normalViewPr>
  <p:slideViewPr>
    <p:cSldViewPr snapToGrid="0" snapToObjects="1">
      <p:cViewPr varScale="1">
        <p:scale>
          <a:sx n="65" d="100"/>
          <a:sy n="65" d="100"/>
        </p:scale>
        <p:origin x="-22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4A90D-D63B-4F42-A567-5A9037FABD68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A2667-6502-584A-B06E-6877682BD6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531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099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Getting a brain ready for school requires lots of talking. * T.V does not teach language.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study where Mandarin was taught to children.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taught on T.V = learned nothing.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Had to have an adult teaching to be effective.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167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Mothers speak differently to a younger baby.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 months old listen to how you talk not what you say.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Vision is set for 12 inches, so hold them close.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 months old = main sound gets repeated in conversation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e.g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“cup”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yrs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old = start emphasising grammar</a:t>
            </a:r>
            <a:r>
              <a:rPr lang="en-AU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944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Nursery rhymes promote syllable structure and sounds in words.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Important for parents to read them to children</a:t>
            </a:r>
            <a:r>
              <a:rPr lang="en-AU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58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Reading problems = Can be predicted if a child can’t rhyme when they are 4.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anyone below grade level then likely to be having problems reading by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yr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Visual therapies on their own unlikely to be helpful. Core issue is language.</a:t>
            </a:r>
            <a:r>
              <a:rPr lang="en-AU" dirty="0" smtClean="0">
                <a:effectLst/>
              </a:rPr>
              <a:t>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identify at this stage reading problems.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5 all should be able to rhyme – have to be able to do this </a:t>
            </a:r>
            <a:r>
              <a:rPr lang="en-A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teaching reading.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phonological awareness doesn’t help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Need underlying auditory processing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to build the </a:t>
            </a:r>
            <a:r>
              <a:rPr lang="en-A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hemisphere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Phonics instruction won’t work.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Need to build up the perception.</a:t>
            </a:r>
            <a:r>
              <a:rPr lang="en-AU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126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words = the better.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Gap gets wider as the child gets older if they are deficit in knowing words.</a:t>
            </a:r>
            <a:r>
              <a:rPr lang="en-AU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181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have to be able to understand the rotation of letters to read.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Tracking is actually not important.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Adults with strokes who can’t track can read!</a:t>
            </a:r>
            <a:r>
              <a:rPr lang="en-AU" dirty="0" smtClean="0">
                <a:effectLst/>
              </a:rPr>
              <a:t>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 p d = letter rotation</a:t>
            </a:r>
            <a:r>
              <a:rPr lang="en-AU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645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9660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Auditory – language brain pillar for reading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Sensory-Motor Brain Pillar = for writing</a:t>
            </a:r>
            <a:r>
              <a:rPr lang="en-AU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7674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3353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Dyslexia – 3 components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phonological awareness weakness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working memory weakness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rapid auditory naming weakness</a:t>
            </a:r>
          </a:p>
          <a:p>
            <a:r>
              <a:rPr lang="en-US" dirty="0" smtClean="0"/>
              <a:t>You need to understand the underlying cause otherwise you are just treating the symptom.</a:t>
            </a:r>
          </a:p>
          <a:p>
            <a:r>
              <a:rPr lang="en-US" dirty="0" smtClean="0"/>
              <a:t>The processing</a:t>
            </a:r>
            <a:r>
              <a:rPr lang="en-US" baseline="0" dirty="0" smtClean="0"/>
              <a:t> pathway is the issue.</a:t>
            </a:r>
          </a:p>
          <a:p>
            <a:endParaRPr lang="en-US" baseline="0" dirty="0" smtClean="0"/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Maths includes areas in the parietal lobe but also uses rapid auditory naming &amp; working memory. Hence issue with learning tables.</a:t>
            </a:r>
            <a:r>
              <a:rPr lang="en-AU" dirty="0" smtClean="0">
                <a:effectLst/>
              </a:rPr>
              <a:t>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Fibre tracts made of axons.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 in both directions.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axons the more traffic that it can carry.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built on fat = Omega fatty acids,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e.g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fish, chia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Axons built on what you are doing.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Requires practice to build myelin.</a:t>
            </a:r>
            <a:r>
              <a:rPr lang="en-AU" dirty="0" smtClean="0">
                <a:effectLst/>
              </a:rPr>
              <a:t>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Teachers work with fibre tract that link back (superior temporal lobe) to front (frontal lobe) of brain.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Gets thicker as you mature.</a:t>
            </a:r>
            <a:r>
              <a:rPr lang="en-AU" dirty="0" smtClean="0">
                <a:effectLst/>
              </a:rPr>
              <a:t>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Tracts mature at different rates</a:t>
            </a:r>
            <a:r>
              <a:rPr lang="en-AU" dirty="0" smtClean="0">
                <a:effectLst/>
              </a:rPr>
              <a:t>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Superior longitudinal (needed for reading, cant use it until ready, therefore can’t teach reading early) = matures between 5 &amp; 15 yrs.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Interior longitudinal (learning to talk) = 5 – 8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yrs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matures.</a:t>
            </a:r>
            <a:r>
              <a:rPr lang="en-AU" dirty="0" smtClean="0">
                <a:effectLst/>
              </a:rPr>
              <a:t> </a:t>
            </a: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862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part of the brain that ‘reads’ or is designed for reading.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developed for language!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have to recycle parts of the brain circuitry to read.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readers better at listening to teachers.</a:t>
            </a:r>
            <a:r>
              <a:rPr lang="en-AU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2879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Computer program needs to be interactive.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need to use headphones &amp; maintain attention to be effective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Better to build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attentional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training first. Medication should not be the first solution.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Ritalin only useful/ effective for 14 months &amp; then effect wears off. (because the brain adapts)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Neurons don’t change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Connections between neurons change – this is what therapists can change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Educators can only build on capacity</a:t>
            </a:r>
            <a:r>
              <a:rPr lang="en-AU" dirty="0" smtClean="0">
                <a:effectLst/>
              </a:rPr>
              <a:t> </a:t>
            </a:r>
            <a:endParaRPr lang="en-A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6529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Brain exercises</a:t>
            </a:r>
            <a:r>
              <a:rPr lang="en-US" baseline="0" dirty="0" smtClean="0"/>
              <a:t> are not the same as teaching.</a:t>
            </a:r>
          </a:p>
          <a:p>
            <a:r>
              <a:rPr lang="en-US" baseline="0" dirty="0" smtClean="0"/>
              <a:t>A 3 year old will listen to an adult explain something and will learn better than figuring it out themselves. (Implications for problem solving)</a:t>
            </a:r>
          </a:p>
          <a:p>
            <a:r>
              <a:rPr lang="en-US" baseline="0" dirty="0" smtClean="0"/>
              <a:t>Humans love to be explicitly taught by another human.</a:t>
            </a:r>
          </a:p>
          <a:p>
            <a:r>
              <a:rPr lang="en-US" baseline="0" dirty="0" smtClean="0"/>
              <a:t>Technology and education need to complement each other.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0213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Stroop</a:t>
            </a:r>
            <a:r>
              <a:rPr lang="en-US" dirty="0" smtClean="0"/>
              <a:t> Test</a:t>
            </a:r>
          </a:p>
          <a:p>
            <a:r>
              <a:rPr lang="en-US" dirty="0" smtClean="0"/>
              <a:t>Looking at self control which you need to build to be good at test taking for example.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7497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Difficulties</a:t>
            </a:r>
            <a:r>
              <a:rPr lang="en-US" baseline="0" dirty="0" smtClean="0"/>
              <a:t> with e</a:t>
            </a:r>
            <a:r>
              <a:rPr lang="en-US" dirty="0" smtClean="0"/>
              <a:t>xecutive function is when you can’t do automatic</a:t>
            </a:r>
            <a:r>
              <a:rPr lang="en-US" baseline="0" dirty="0" smtClean="0"/>
              <a:t> things anymore, when you have to slow down.</a:t>
            </a:r>
          </a:p>
          <a:p>
            <a:r>
              <a:rPr lang="en-US" baseline="0" dirty="0" smtClean="0"/>
              <a:t>Executive function is the frontal lobe and matures until your 30s and 40s.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505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Acetylcholine – what a teacher does to increase </a:t>
            </a:r>
            <a:r>
              <a:rPr lang="en-US" dirty="0" err="1" smtClean="0"/>
              <a:t>behaviours</a:t>
            </a:r>
            <a:r>
              <a:rPr lang="en-US" baseline="0" dirty="0" smtClean="0"/>
              <a:t> and attention – </a:t>
            </a:r>
            <a:r>
              <a:rPr lang="en-US" baseline="0" dirty="0" err="1" smtClean="0"/>
              <a:t>ie</a:t>
            </a:r>
            <a:r>
              <a:rPr lang="en-US" baseline="0" dirty="0" smtClean="0"/>
              <a:t> walk around the classroom and look at work, puts the student on alert and creates a little bit of stress which is good. Children have to  e paying attention to learn.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Dopamine is like the “save” button on your computer. It is the </a:t>
            </a:r>
            <a:r>
              <a:rPr lang="en-US" baseline="0" dirty="0" err="1" smtClean="0"/>
              <a:t>reinforcer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eg</a:t>
            </a:r>
            <a:r>
              <a:rPr lang="en-US" baseline="0" dirty="0" smtClean="0"/>
              <a:t> when you are rewarded and punished. Punishment releases more dopamine than reward. Therefore you will remember what you are punished for. This is why gambling is addictive because of the </a:t>
            </a:r>
            <a:r>
              <a:rPr lang="en-US" baseline="0" dirty="0" smtClean="0"/>
              <a:t>losing </a:t>
            </a:r>
            <a:r>
              <a:rPr lang="en-US" baseline="0" dirty="0" smtClean="0"/>
              <a:t>not the winning.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Norepinephrine- teachers increase this by doing things that are fun and new. Novel activities. The brain likes novelty.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err="1" smtClean="0"/>
              <a:t>Anticholinegic</a:t>
            </a:r>
            <a:r>
              <a:rPr lang="en-US" baseline="0" dirty="0" smtClean="0"/>
              <a:t> </a:t>
            </a:r>
            <a:r>
              <a:rPr lang="en-US" baseline="0" dirty="0" smtClean="0"/>
              <a:t>medications help you to relax and to sleep but reduce cognitive function.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8585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Important to build attention skills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8206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 it or lose it! Connections will get weaker over time and fade if</a:t>
            </a:r>
            <a:r>
              <a:rPr lang="en-US" baseline="0" dirty="0" smtClean="0"/>
              <a:t> they are not used.</a:t>
            </a:r>
          </a:p>
          <a:p>
            <a:r>
              <a:rPr lang="en-US" baseline="0" dirty="0" smtClean="0"/>
              <a:t>Working memory has to be part of any computer intervention.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6716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Earobics</a:t>
            </a:r>
            <a:r>
              <a:rPr lang="en-US" dirty="0" smtClean="0"/>
              <a:t> – the issue with the program is that some of the punishments are more rewarding than the rewards. Otherwise</a:t>
            </a:r>
            <a:r>
              <a:rPr lang="en-US" baseline="0" dirty="0" smtClean="0"/>
              <a:t> a good program.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When a student gives a wrong answer you shouldn’t say “nice try” as this just teaches them to raise their hand. It is preferable to say “not quite”.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6895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has been new research on myelin over the last 3 years.</a:t>
            </a:r>
          </a:p>
          <a:p>
            <a:r>
              <a:rPr lang="en-US" dirty="0" smtClean="0"/>
              <a:t>Within a few months 40 to 60 hours of training is needed to be good at something you are not good at. </a:t>
            </a:r>
          </a:p>
          <a:p>
            <a:r>
              <a:rPr lang="en-US" dirty="0" smtClean="0"/>
              <a:t>This translates to 30 minutes a day 5 days a week.</a:t>
            </a:r>
          </a:p>
          <a:p>
            <a:r>
              <a:rPr lang="en-US" dirty="0" smtClean="0"/>
              <a:t>Negative practice is not good. If you do piano practice with a mistake you will learn the mistake.</a:t>
            </a:r>
          </a:p>
          <a:p>
            <a:r>
              <a:rPr lang="en-US" dirty="0" smtClean="0"/>
              <a:t>Homework should be designed to get the most of the problems correct relatively</a:t>
            </a:r>
            <a:r>
              <a:rPr lang="en-US" baseline="0" dirty="0" smtClean="0"/>
              <a:t> easily. Reading practice should be with 90% accuracy and fluency otherwise you are </a:t>
            </a:r>
            <a:r>
              <a:rPr lang="en-US" baseline="0" dirty="0" err="1" smtClean="0"/>
              <a:t>practising</a:t>
            </a:r>
            <a:r>
              <a:rPr lang="en-US" baseline="0" dirty="0" smtClean="0"/>
              <a:t> poor reading.</a:t>
            </a:r>
          </a:p>
          <a:p>
            <a:r>
              <a:rPr lang="en-US" baseline="0" dirty="0" smtClean="0"/>
              <a:t>This is designed to support </a:t>
            </a:r>
            <a:r>
              <a:rPr lang="en-US" baseline="0" dirty="0" smtClean="0"/>
              <a:t>myelination</a:t>
            </a:r>
            <a:endParaRPr lang="en-US" baseline="0" dirty="0" smtClean="0"/>
          </a:p>
          <a:p>
            <a:r>
              <a:rPr lang="en-US" baseline="0" dirty="0" smtClean="0"/>
              <a:t>This then has to be repeated repeatedly (100s of times) within a short period.</a:t>
            </a:r>
          </a:p>
          <a:p>
            <a:r>
              <a:rPr lang="en-US" baseline="0" dirty="0" smtClean="0"/>
              <a:t>This is better than a few times over a long period.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8788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a student is in Year</a:t>
            </a:r>
            <a:r>
              <a:rPr lang="en-US" baseline="0" dirty="0" smtClean="0"/>
              <a:t> 3 but reads at a Year 1 level then they should be given Year 1 reading for Homework.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441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Italian = transparent language can read in 2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yrs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you pronounce all the sounds.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9651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professional</a:t>
            </a:r>
            <a:r>
              <a:rPr lang="en-US" baseline="0" dirty="0" smtClean="0"/>
              <a:t> athletes </a:t>
            </a:r>
            <a:r>
              <a:rPr lang="en-US" baseline="0" dirty="0" smtClean="0"/>
              <a:t>cross train </a:t>
            </a:r>
            <a:r>
              <a:rPr lang="en-US" baseline="0" dirty="0" smtClean="0"/>
              <a:t>and is also important for brain fitness.</a:t>
            </a:r>
          </a:p>
          <a:p>
            <a:r>
              <a:rPr lang="en-US" baseline="0" dirty="0" smtClean="0"/>
              <a:t>You need to look at more than one skill.</a:t>
            </a:r>
          </a:p>
          <a:p>
            <a:r>
              <a:rPr lang="en-US" baseline="0" dirty="0" smtClean="0"/>
              <a:t>Tutors usually work on just one thing that the student is not good at.</a:t>
            </a:r>
          </a:p>
          <a:p>
            <a:r>
              <a:rPr lang="en-US" baseline="0" dirty="0" smtClean="0"/>
              <a:t>If you are looking at reading you need to work on working memory, attention and auditory processing as well.</a:t>
            </a:r>
          </a:p>
          <a:p>
            <a:r>
              <a:rPr lang="en-US" baseline="0" dirty="0" smtClean="0"/>
              <a:t>Audio books are good for struggling readers when they follow along but it shouldn’t be the only reading they do.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673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Neurons in the Left hemisphere are timed for speech</a:t>
            </a:r>
          </a:p>
          <a:p>
            <a:r>
              <a:rPr lang="en-US" dirty="0" smtClean="0"/>
              <a:t>In Dyslexic children they are not there. They are in the Right hemisphere, in the visual cortex and the frontal lobe and there</a:t>
            </a:r>
            <a:r>
              <a:rPr lang="en-US" baseline="0" dirty="0" smtClean="0"/>
              <a:t> are not many of them.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204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hemisphere does reading, maths, problems, symbols, sequencing.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Sequencing in reading starts with seeing sounds in words.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Parietal lobe – brings in information from the environment/senses. Includes maths as numbers are relative to us,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e.g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counting on fingers.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Occipital lobe = about seeing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Temporal lobe = ears</a:t>
            </a:r>
          </a:p>
          <a:p>
            <a:r>
              <a:rPr lang="en-A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hemisphere = not sequences, therefore good for melody. Good for the whole from the parts. Good for social skills.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Playing music needs </a:t>
            </a:r>
            <a:r>
              <a:rPr lang="en-A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hemisphere.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Teachers focus on </a:t>
            </a:r>
            <a:r>
              <a:rPr lang="en-A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hemisphere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Back of brain = sensory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Front = doing (thinking is doing), organises</a:t>
            </a:r>
            <a:r>
              <a:rPr lang="en-AU" dirty="0" smtClean="0">
                <a:effectLst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637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921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auditory processing problems emerge?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Structured noise in the environment during development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Continuous, unmodulated noise in the environment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Perinatal anoxia = cerebral palsy</a:t>
            </a:r>
          </a:p>
          <a:p>
            <a:pPr marL="171450" indent="-171450">
              <a:buFontTx/>
              <a:buChar char="-"/>
            </a:pP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non-coplanar PCBs = exposure to toxins</a:t>
            </a:r>
            <a:r>
              <a:rPr lang="en-AU" dirty="0" smtClean="0">
                <a:effectLst/>
              </a:rPr>
              <a:t> 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White noise is the issue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Brain doesn't know what to do with it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Another example – middle ear infections, don’t hear a lot of language (Nannies who speak another language)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creates a “muddy map”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don’t necessarily have speech &amp; language problems if they have auditory processing problems but </a:t>
            </a:r>
            <a:r>
              <a:rPr lang="en-A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have reading problems.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Speech &amp; music is good for wiring the brain for language.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Noisy environment not good for wiring brain,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e.g. 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TV, day care centres.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Bedroom usually the quietest room in house because of pillows &amp; soft furnishings</a:t>
            </a:r>
            <a:r>
              <a:rPr lang="en-AU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71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Auditory processing speed distinguishes children with long delay from ‘normal’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 not be able to process the ‘stop consonants’ </a:t>
            </a:r>
            <a:r>
              <a:rPr lang="en-A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b p as these are rapid sounds, therefore affects language development &amp; reading.</a:t>
            </a:r>
            <a:r>
              <a:rPr lang="en-AU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0572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PCB resides in fat &amp; causes tumours in adults.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children, causes bizarre typography in the brain.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Same typography seen in autism</a:t>
            </a:r>
          </a:p>
          <a:p>
            <a:r>
              <a:rPr lang="en-A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toxins may turn on the autism gene. (Not the overall cause of autism as others may have the gene but just not have it turned on.)</a:t>
            </a:r>
            <a:r>
              <a:rPr lang="en-AU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A2667-6502-584A-B06E-6877682BD6C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190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AU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23/04/12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4000" y="4624668"/>
            <a:ext cx="4775200" cy="933450"/>
          </a:xfrm>
        </p:spPr>
        <p:txBody>
          <a:bodyPr>
            <a:normAutofit/>
          </a:bodyPr>
          <a:lstStyle/>
          <a:p>
            <a:r>
              <a:rPr lang="en-US" b="1" dirty="0" smtClean="0"/>
              <a:t>Reading and the Brain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Ainsley</a:t>
            </a:r>
            <a:r>
              <a:rPr lang="en-US" dirty="0" smtClean="0"/>
              <a:t> Harvey, Iva </a:t>
            </a:r>
            <a:r>
              <a:rPr lang="en-US" dirty="0" err="1" smtClean="0"/>
              <a:t>Filipovska</a:t>
            </a:r>
            <a:r>
              <a:rPr lang="en-US" dirty="0" smtClean="0"/>
              <a:t> and Erica Walker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224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Faster </a:t>
            </a:r>
            <a:r>
              <a:rPr lang="en-US" b="1" dirty="0"/>
              <a:t>Auditory Processing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2154" b="121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3835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" t="-8492" r="-9805" b="-17497"/>
          <a:stretch/>
        </p:blipFill>
        <p:spPr>
          <a:xfrm>
            <a:off x="498474" y="0"/>
            <a:ext cx="7556313" cy="7182556"/>
          </a:xfrm>
        </p:spPr>
      </p:pic>
    </p:spTree>
    <p:extLst>
      <p:ext uri="{BB962C8B-B14F-4D97-AF65-F5344CB8AC3E}">
        <p14:creationId xmlns:p14="http://schemas.microsoft.com/office/powerpoint/2010/main" val="357115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Early Language Development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6" b="-6337"/>
          <a:stretch/>
        </p:blipFill>
        <p:spPr>
          <a:xfrm>
            <a:off x="498474" y="1481667"/>
            <a:ext cx="7556313" cy="4840111"/>
          </a:xfrm>
        </p:spPr>
      </p:pic>
    </p:spTree>
    <p:extLst>
      <p:ext uri="{BB962C8B-B14F-4D97-AF65-F5344CB8AC3E}">
        <p14:creationId xmlns:p14="http://schemas.microsoft.com/office/powerpoint/2010/main" val="3866782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How does reading become superimposed</a:t>
            </a:r>
            <a:br>
              <a:rPr lang="en-US" sz="2800" b="1" dirty="0"/>
            </a:br>
            <a:r>
              <a:rPr lang="en-US" sz="2800" b="1" dirty="0"/>
              <a:t>on language?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Reading development pyramid </a:t>
            </a:r>
            <a:r>
              <a:rPr lang="en-US" b="1" dirty="0" smtClean="0"/>
              <a:t>-</a:t>
            </a:r>
            <a:r>
              <a:rPr lang="en-US" b="1" dirty="0"/>
              <a:t> </a:t>
            </a:r>
            <a:r>
              <a:rPr lang="en-US" b="1" dirty="0" smtClean="0"/>
              <a:t>upper </a:t>
            </a:r>
            <a:r>
              <a:rPr lang="en-US" b="1" dirty="0"/>
              <a:t>levels depend upon a solid </a:t>
            </a:r>
            <a:r>
              <a:rPr lang="en-US" b="1" dirty="0" smtClean="0"/>
              <a:t>base below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469887" y="3068413"/>
            <a:ext cx="5522791" cy="3324064"/>
            <a:chOff x="1469887" y="3068413"/>
            <a:chExt cx="5522791" cy="3324064"/>
          </a:xfrm>
        </p:grpSpPr>
        <p:sp>
          <p:nvSpPr>
            <p:cNvPr id="4" name="Rectangle 3"/>
            <p:cNvSpPr/>
            <p:nvPr/>
          </p:nvSpPr>
          <p:spPr>
            <a:xfrm>
              <a:off x="1469887" y="5935872"/>
              <a:ext cx="5522791" cy="45660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Birth to 2 year old development</a:t>
              </a:r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2211970" y="4961027"/>
              <a:ext cx="3938735" cy="45660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3 to 4 year old development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839885" y="3986182"/>
              <a:ext cx="2711448" cy="45660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Kindergarten</a:t>
              </a: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467798" y="3068413"/>
              <a:ext cx="1398536" cy="45660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Year 3 +</a:t>
              </a:r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025405" y="3525018"/>
              <a:ext cx="2283324" cy="461164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Years1 -2</a:t>
              </a:r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554468" y="4442787"/>
              <a:ext cx="3296549" cy="518240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4 to 5 year old skills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979058" y="5417632"/>
              <a:ext cx="4457062" cy="518240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2-3 year old development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09493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Birth to 2 years old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00201"/>
            <a:ext cx="7556313" cy="39361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Birth to 2 years</a:t>
            </a:r>
          </a:p>
          <a:p>
            <a:r>
              <a:rPr lang="en-US" dirty="0" smtClean="0"/>
              <a:t>Child </a:t>
            </a:r>
            <a:r>
              <a:rPr lang="en-US" dirty="0"/>
              <a:t>is born - normal hearing and cognitive potential</a:t>
            </a:r>
          </a:p>
          <a:p>
            <a:r>
              <a:rPr lang="en-US" dirty="0" smtClean="0"/>
              <a:t>Makes </a:t>
            </a:r>
            <a:r>
              <a:rPr lang="en-US" dirty="0" err="1" smtClean="0"/>
              <a:t>generalisations</a:t>
            </a:r>
            <a:r>
              <a:rPr lang="en-US" dirty="0" smtClean="0"/>
              <a:t> </a:t>
            </a:r>
            <a:r>
              <a:rPr lang="en-US" dirty="0"/>
              <a:t>about sounds around him/her</a:t>
            </a:r>
          </a:p>
          <a:p>
            <a:pPr lvl="1"/>
            <a:r>
              <a:rPr lang="en-US" dirty="0" smtClean="0"/>
              <a:t>speech </a:t>
            </a:r>
            <a:r>
              <a:rPr lang="en-US" dirty="0"/>
              <a:t>sounds versus environmental sounds</a:t>
            </a:r>
          </a:p>
          <a:p>
            <a:pPr lvl="1"/>
            <a:r>
              <a:rPr lang="en-US" dirty="0" err="1" smtClean="0"/>
              <a:t>recognises</a:t>
            </a:r>
            <a:r>
              <a:rPr lang="en-US" dirty="0" smtClean="0"/>
              <a:t> </a:t>
            </a:r>
            <a:r>
              <a:rPr lang="en-US" dirty="0"/>
              <a:t>speech sounds of own language</a:t>
            </a:r>
          </a:p>
          <a:p>
            <a:r>
              <a:rPr lang="en-US" dirty="0" smtClean="0"/>
              <a:t>Uses </a:t>
            </a:r>
            <a:r>
              <a:rPr lang="en-US" dirty="0"/>
              <a:t>own language sounds in babbling then </a:t>
            </a:r>
            <a:r>
              <a:rPr lang="en-US" dirty="0" smtClean="0"/>
              <a:t>early speech</a:t>
            </a:r>
            <a:endParaRPr lang="en-US" dirty="0"/>
          </a:p>
          <a:p>
            <a:pPr lvl="1"/>
            <a:r>
              <a:rPr lang="en-US" dirty="0" smtClean="0"/>
              <a:t>full </a:t>
            </a:r>
            <a:r>
              <a:rPr lang="en-US" dirty="0"/>
              <a:t>repertoire of native language phonemes by </a:t>
            </a:r>
            <a:r>
              <a:rPr lang="en-US" dirty="0" smtClean="0"/>
              <a:t>18 months-</a:t>
            </a:r>
            <a:r>
              <a:rPr lang="en-US" dirty="0"/>
              <a:t>2 years</a:t>
            </a:r>
          </a:p>
          <a:p>
            <a:pPr lvl="1"/>
            <a:r>
              <a:rPr lang="en-US" dirty="0" smtClean="0"/>
              <a:t>early </a:t>
            </a:r>
            <a:r>
              <a:rPr lang="en-US" dirty="0"/>
              <a:t>adjectives (good, hot), verbs (see, want, go), pronouns (</a:t>
            </a:r>
            <a:r>
              <a:rPr lang="en-US" dirty="0" err="1"/>
              <a:t>me,you</a:t>
            </a:r>
            <a:r>
              <a:rPr lang="en-US" dirty="0"/>
              <a:t>)</a:t>
            </a:r>
          </a:p>
        </p:txBody>
      </p:sp>
      <p:pic>
        <p:nvPicPr>
          <p:cNvPr id="4" name="Picture 3" descr="Screen shot 2012-04-02 at 3.03.4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74" y="5408499"/>
            <a:ext cx="8445500" cy="1079500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3477473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Two to three </a:t>
            </a:r>
            <a:r>
              <a:rPr lang="en-US" b="1" dirty="0" smtClean="0"/>
              <a:t>years - early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phonological awareness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778944"/>
            <a:ext cx="7556313" cy="2827426"/>
          </a:xfrm>
        </p:spPr>
        <p:txBody>
          <a:bodyPr/>
          <a:lstStyle/>
          <a:p>
            <a:r>
              <a:rPr lang="en-US" dirty="0" smtClean="0"/>
              <a:t>Word </a:t>
            </a:r>
            <a:r>
              <a:rPr lang="en-US" dirty="0"/>
              <a:t>play - “</a:t>
            </a:r>
            <a:r>
              <a:rPr lang="en-US" dirty="0" err="1"/>
              <a:t>Higglety</a:t>
            </a:r>
            <a:r>
              <a:rPr lang="en-US" dirty="0"/>
              <a:t>, </a:t>
            </a:r>
            <a:r>
              <a:rPr lang="en-US" dirty="0" err="1"/>
              <a:t>pigglety</a:t>
            </a:r>
            <a:r>
              <a:rPr lang="en-US" dirty="0"/>
              <a:t>, pop”; “Hickory, </a:t>
            </a:r>
            <a:r>
              <a:rPr lang="en-US" dirty="0" err="1"/>
              <a:t>Dickory</a:t>
            </a:r>
            <a:r>
              <a:rPr lang="en-US" dirty="0"/>
              <a:t>, Dock”</a:t>
            </a:r>
          </a:p>
          <a:p>
            <a:r>
              <a:rPr lang="en-US" dirty="0" smtClean="0"/>
              <a:t>Rhymes </a:t>
            </a:r>
            <a:r>
              <a:rPr lang="en-US" dirty="0"/>
              <a:t>and alliterative stories</a:t>
            </a:r>
          </a:p>
          <a:p>
            <a:pPr lvl="1"/>
            <a:r>
              <a:rPr lang="en-US" dirty="0" smtClean="0"/>
              <a:t>Little </a:t>
            </a:r>
            <a:r>
              <a:rPr lang="en-US" dirty="0"/>
              <a:t>Miss </a:t>
            </a:r>
            <a:r>
              <a:rPr lang="en-US" dirty="0" err="1" smtClean="0"/>
              <a:t>Muffett</a:t>
            </a:r>
            <a:r>
              <a:rPr lang="en-US" dirty="0"/>
              <a:t> </a:t>
            </a:r>
            <a:r>
              <a:rPr lang="en-US" dirty="0" smtClean="0"/>
              <a:t>Sat </a:t>
            </a:r>
            <a:r>
              <a:rPr lang="en-US" dirty="0"/>
              <a:t>on a </a:t>
            </a:r>
            <a:r>
              <a:rPr lang="en-US" dirty="0" err="1"/>
              <a:t>tuffett</a:t>
            </a:r>
            <a:endParaRPr lang="en-US" dirty="0"/>
          </a:p>
          <a:p>
            <a:pPr lvl="1"/>
            <a:r>
              <a:rPr lang="en-US" dirty="0" smtClean="0"/>
              <a:t>Peter </a:t>
            </a:r>
            <a:r>
              <a:rPr lang="en-US" dirty="0"/>
              <a:t>piper picked a peck of pickled peppers</a:t>
            </a:r>
          </a:p>
          <a:p>
            <a:r>
              <a:rPr lang="en-US" dirty="0" smtClean="0"/>
              <a:t>Delayed </a:t>
            </a:r>
            <a:r>
              <a:rPr lang="en-US" dirty="0"/>
              <a:t>expressive syntax and phonology predict poor reading </a:t>
            </a:r>
            <a:r>
              <a:rPr lang="en-US" dirty="0" smtClean="0"/>
              <a:t>three years later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642" y="4606370"/>
            <a:ext cx="6134328" cy="177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176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Three to Four Years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182141"/>
            <a:ext cx="7556313" cy="4144963"/>
          </a:xfrm>
        </p:spPr>
        <p:txBody>
          <a:bodyPr>
            <a:normAutofit/>
          </a:bodyPr>
          <a:lstStyle/>
          <a:p>
            <a:r>
              <a:rPr lang="en-US" b="1" dirty="0" smtClean="0"/>
              <a:t>91</a:t>
            </a:r>
            <a:r>
              <a:rPr lang="en-US" b="1" dirty="0"/>
              <a:t>% can recognize incorrect productions of words they know</a:t>
            </a:r>
          </a:p>
          <a:p>
            <a:r>
              <a:rPr lang="en-US" b="1" dirty="0" smtClean="0"/>
              <a:t>27</a:t>
            </a:r>
            <a:r>
              <a:rPr lang="en-US" b="1" dirty="0"/>
              <a:t>% can be enticed to do sound play; 25% can rhyme</a:t>
            </a:r>
          </a:p>
          <a:p>
            <a:r>
              <a:rPr lang="en-US" b="1" dirty="0" smtClean="0"/>
              <a:t>Poor </a:t>
            </a:r>
            <a:r>
              <a:rPr lang="en-US" b="1" dirty="0"/>
              <a:t>speech discrimination will lead to poor </a:t>
            </a:r>
            <a:r>
              <a:rPr lang="en-US" b="1" dirty="0" smtClean="0"/>
              <a:t>phonological awareness</a:t>
            </a:r>
            <a:endParaRPr lang="en-US" b="1" dirty="0"/>
          </a:p>
          <a:p>
            <a:r>
              <a:rPr lang="en-US" b="1" dirty="0" smtClean="0"/>
              <a:t>Syntax </a:t>
            </a:r>
            <a:r>
              <a:rPr lang="en-US" b="1" dirty="0"/>
              <a:t>delay </a:t>
            </a:r>
            <a:r>
              <a:rPr lang="en-US" b="1" dirty="0" smtClean="0"/>
              <a:t>predicts poor </a:t>
            </a:r>
            <a:r>
              <a:rPr lang="en-US" b="1" dirty="0"/>
              <a:t>reading </a:t>
            </a:r>
            <a:r>
              <a:rPr lang="en-US" b="1" dirty="0" smtClean="0"/>
              <a:t>at 7</a:t>
            </a:r>
            <a:r>
              <a:rPr lang="en-US" b="1" dirty="0"/>
              <a:t>-9 years of </a:t>
            </a:r>
            <a:r>
              <a:rPr lang="en-US" b="1" dirty="0" smtClean="0"/>
              <a:t>age</a:t>
            </a:r>
            <a:endParaRPr lang="en-US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1400642" y="4106957"/>
            <a:ext cx="6134328" cy="2618838"/>
            <a:chOff x="1400642" y="4106957"/>
            <a:chExt cx="6134328" cy="2618838"/>
          </a:xfrm>
        </p:grpSpPr>
        <p:grpSp>
          <p:nvGrpSpPr>
            <p:cNvPr id="6" name="Group 5"/>
            <p:cNvGrpSpPr/>
            <p:nvPr/>
          </p:nvGrpSpPr>
          <p:grpSpPr>
            <a:xfrm>
              <a:off x="1400642" y="4837165"/>
              <a:ext cx="6134328" cy="1888630"/>
              <a:chOff x="1400642" y="4494710"/>
              <a:chExt cx="6134328" cy="1888630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00642" y="4606370"/>
                <a:ext cx="6134328" cy="1776970"/>
              </a:xfrm>
              <a:prstGeom prst="rect">
                <a:avLst/>
              </a:prstGeom>
            </p:spPr>
          </p:pic>
          <p:sp>
            <p:nvSpPr>
              <p:cNvPr id="5" name="Trapezoid 4"/>
              <p:cNvSpPr/>
              <p:nvPr/>
            </p:nvSpPr>
            <p:spPr>
              <a:xfrm>
                <a:off x="2540198" y="4494710"/>
                <a:ext cx="3838839" cy="1441161"/>
              </a:xfrm>
              <a:prstGeom prst="trapezoid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rapezoid 6"/>
            <p:cNvSpPr/>
            <p:nvPr/>
          </p:nvSpPr>
          <p:spPr>
            <a:xfrm>
              <a:off x="2782802" y="4106957"/>
              <a:ext cx="3339361" cy="1015585"/>
            </a:xfrm>
            <a:prstGeom prst="trapezoid">
              <a:avLst/>
            </a:prstGeom>
            <a:solidFill>
              <a:schemeClr val="bg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00" dirty="0" smtClean="0">
                  <a:solidFill>
                    <a:schemeClr val="tx1"/>
                  </a:solidFill>
                </a:rPr>
                <a:t>Vocabulary 700-1500 words</a:t>
              </a:r>
              <a:endParaRPr lang="en-US" sz="13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1300" dirty="0" smtClean="0">
                  <a:solidFill>
                    <a:schemeClr val="tx1"/>
                  </a:solidFill>
                </a:rPr>
                <a:t>Should be intelligible</a:t>
              </a:r>
              <a:r>
                <a:rPr lang="en-US" sz="1300" dirty="0">
                  <a:solidFill>
                    <a:schemeClr val="tx1"/>
                  </a:solidFill>
                </a:rPr>
                <a:t> </a:t>
              </a:r>
              <a:r>
                <a:rPr lang="en-US" sz="1300" dirty="0" smtClean="0">
                  <a:solidFill>
                    <a:schemeClr val="tx1"/>
                  </a:solidFill>
                </a:rPr>
                <a:t>at 4 years old</a:t>
              </a:r>
            </a:p>
            <a:p>
              <a:pPr algn="ctr"/>
              <a:r>
                <a:rPr lang="en-US" sz="1300" dirty="0" smtClean="0">
                  <a:solidFill>
                    <a:schemeClr val="tx1"/>
                  </a:solidFill>
                </a:rPr>
                <a:t>Grammatically complete compound and complex sentences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16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685957"/>
          </a:xfrm>
        </p:spPr>
        <p:txBody>
          <a:bodyPr/>
          <a:lstStyle/>
          <a:p>
            <a:r>
              <a:rPr lang="en-US" b="1" dirty="0" smtClean="0"/>
              <a:t>Kindergarten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170052"/>
            <a:ext cx="7556313" cy="4956112"/>
          </a:xfrm>
        </p:spPr>
        <p:txBody>
          <a:bodyPr/>
          <a:lstStyle/>
          <a:p>
            <a:r>
              <a:rPr lang="en-US" sz="2400" b="1" dirty="0"/>
              <a:t>Indicators </a:t>
            </a:r>
            <a:r>
              <a:rPr lang="en-US" sz="2400" b="1" dirty="0" smtClean="0"/>
              <a:t>of potential reading difficulty are reductions </a:t>
            </a:r>
            <a:r>
              <a:rPr lang="en-US" sz="2400" b="1" dirty="0"/>
              <a:t>in</a:t>
            </a:r>
            <a:r>
              <a:rPr lang="en-US" sz="2400" b="1" dirty="0" smtClean="0"/>
              <a:t>:</a:t>
            </a:r>
          </a:p>
          <a:p>
            <a:r>
              <a:rPr lang="en-US" sz="1600" b="1" dirty="0"/>
              <a:t>phonological </a:t>
            </a:r>
            <a:r>
              <a:rPr lang="en-US" sz="1600" b="1" dirty="0" smtClean="0"/>
              <a:t>awareness</a:t>
            </a:r>
          </a:p>
          <a:p>
            <a:r>
              <a:rPr lang="en-US" sz="1600" b="1" dirty="0"/>
              <a:t>verbal memory </a:t>
            </a:r>
            <a:r>
              <a:rPr lang="en-US" sz="1600" b="1" dirty="0" smtClean="0"/>
              <a:t>– sentence repetition </a:t>
            </a:r>
          </a:p>
          <a:p>
            <a:pPr marL="0" indent="0">
              <a:buNone/>
            </a:pPr>
            <a:r>
              <a:rPr lang="en-US" sz="1600" b="1" dirty="0" smtClean="0"/>
              <a:t>and </a:t>
            </a:r>
            <a:r>
              <a:rPr lang="en-US" sz="1600" b="1" dirty="0"/>
              <a:t>story </a:t>
            </a:r>
            <a:r>
              <a:rPr lang="en-US" sz="1600" b="1" dirty="0" smtClean="0"/>
              <a:t>recall</a:t>
            </a:r>
          </a:p>
          <a:p>
            <a:r>
              <a:rPr lang="en-US" sz="1600" b="1" dirty="0"/>
              <a:t>expressive </a:t>
            </a:r>
            <a:r>
              <a:rPr lang="en-US" sz="1600" b="1" dirty="0" smtClean="0"/>
              <a:t>vocabulary</a:t>
            </a:r>
          </a:p>
          <a:p>
            <a:r>
              <a:rPr lang="en-US" sz="1600" b="1" dirty="0"/>
              <a:t>rapid serial </a:t>
            </a:r>
            <a:r>
              <a:rPr lang="en-US" sz="1600" b="1" dirty="0" smtClean="0"/>
              <a:t>naming</a:t>
            </a:r>
          </a:p>
          <a:p>
            <a:r>
              <a:rPr lang="en-US" sz="1600" b="1" dirty="0"/>
              <a:t>receptive </a:t>
            </a:r>
            <a:r>
              <a:rPr lang="en-US" sz="1600" b="1" dirty="0" smtClean="0"/>
              <a:t>sentence comprehension</a:t>
            </a:r>
            <a:endParaRPr lang="en-US" sz="1600" dirty="0"/>
          </a:p>
        </p:txBody>
      </p:sp>
      <p:grpSp>
        <p:nvGrpSpPr>
          <p:cNvPr id="10" name="Group 9"/>
          <p:cNvGrpSpPr/>
          <p:nvPr/>
        </p:nvGrpSpPr>
        <p:grpSpPr>
          <a:xfrm>
            <a:off x="3011135" y="1751757"/>
            <a:ext cx="6134328" cy="4976533"/>
            <a:chOff x="1400642" y="1170051"/>
            <a:chExt cx="6134328" cy="4976533"/>
          </a:xfrm>
        </p:grpSpPr>
        <p:grpSp>
          <p:nvGrpSpPr>
            <p:cNvPr id="4" name="Group 3"/>
            <p:cNvGrpSpPr/>
            <p:nvPr/>
          </p:nvGrpSpPr>
          <p:grpSpPr>
            <a:xfrm>
              <a:off x="1400642" y="3527746"/>
              <a:ext cx="6134328" cy="2618838"/>
              <a:chOff x="1400642" y="4106957"/>
              <a:chExt cx="6134328" cy="2618838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1400642" y="4837165"/>
                <a:ext cx="6134328" cy="1888630"/>
                <a:chOff x="1400642" y="4494710"/>
                <a:chExt cx="6134328" cy="1888630"/>
              </a:xfrm>
            </p:grpSpPr>
            <p:pic>
              <p:nvPicPr>
                <p:cNvPr id="7" name="Picture 6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400642" y="4606370"/>
                  <a:ext cx="6134328" cy="1776970"/>
                </a:xfrm>
                <a:prstGeom prst="rect">
                  <a:avLst/>
                </a:prstGeom>
              </p:spPr>
            </p:pic>
            <p:sp>
              <p:nvSpPr>
                <p:cNvPr id="8" name="Trapezoid 7"/>
                <p:cNvSpPr/>
                <p:nvPr/>
              </p:nvSpPr>
              <p:spPr>
                <a:xfrm>
                  <a:off x="2540198" y="4494710"/>
                  <a:ext cx="3838839" cy="1441161"/>
                </a:xfrm>
                <a:prstGeom prst="trapezoid">
                  <a:avLst/>
                </a:prstGeom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" name="Trapezoid 5"/>
              <p:cNvSpPr/>
              <p:nvPr/>
            </p:nvSpPr>
            <p:spPr>
              <a:xfrm>
                <a:off x="2782802" y="4106957"/>
                <a:ext cx="3339361" cy="1015585"/>
              </a:xfrm>
              <a:prstGeom prst="trapezoid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00" dirty="0" smtClean="0">
                    <a:solidFill>
                      <a:schemeClr val="tx1"/>
                    </a:solidFill>
                  </a:rPr>
                  <a:t>Vocabulary 700-1500 words</a:t>
                </a:r>
                <a:endParaRPr lang="en-US" sz="1300" dirty="0">
                  <a:solidFill>
                    <a:schemeClr val="tx1"/>
                  </a:solidFill>
                </a:endParaRPr>
              </a:p>
              <a:p>
                <a:pPr algn="ctr"/>
                <a:r>
                  <a:rPr lang="en-US" sz="1300" dirty="0" smtClean="0">
                    <a:solidFill>
                      <a:schemeClr val="tx1"/>
                    </a:solidFill>
                  </a:rPr>
                  <a:t>Should be intelligible</a:t>
                </a:r>
                <a:r>
                  <a:rPr lang="en-US" sz="1300" dirty="0">
                    <a:solidFill>
                      <a:schemeClr val="tx1"/>
                    </a:solidFill>
                  </a:rPr>
                  <a:t> </a:t>
                </a:r>
                <a:r>
                  <a:rPr lang="en-US" sz="1300" dirty="0" smtClean="0">
                    <a:solidFill>
                      <a:schemeClr val="tx1"/>
                    </a:solidFill>
                  </a:rPr>
                  <a:t>at 4 years old</a:t>
                </a:r>
              </a:p>
              <a:p>
                <a:pPr algn="ctr"/>
                <a:r>
                  <a:rPr lang="en-US" sz="1300" dirty="0" smtClean="0">
                    <a:solidFill>
                      <a:schemeClr val="tx1"/>
                    </a:solidFill>
                  </a:rPr>
                  <a:t>Grammatically complete compound and complex sentences</a:t>
                </a:r>
              </a:p>
            </p:txBody>
          </p:sp>
        </p:grpSp>
        <p:sp>
          <p:nvSpPr>
            <p:cNvPr id="9" name="Trapezoid 8"/>
            <p:cNvSpPr/>
            <p:nvPr/>
          </p:nvSpPr>
          <p:spPr>
            <a:xfrm>
              <a:off x="2996864" y="1170051"/>
              <a:ext cx="2911238" cy="2454254"/>
            </a:xfrm>
            <a:prstGeom prst="trapezoid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/>
                <a:t>Understands and uses 2000 + words</a:t>
              </a:r>
            </a:p>
            <a:p>
              <a:pPr algn="ctr"/>
              <a:r>
                <a:rPr lang="en-US" sz="1200" dirty="0" smtClean="0"/>
                <a:t>Speech is 80% correct</a:t>
              </a:r>
            </a:p>
            <a:p>
              <a:pPr algn="ctr"/>
              <a:r>
                <a:rPr lang="en-US" sz="1200" dirty="0" smtClean="0"/>
                <a:t>Follows 2-3 step commands</a:t>
              </a:r>
            </a:p>
            <a:p>
              <a:pPr algn="ctr"/>
              <a:r>
                <a:rPr lang="en-US" sz="1200" dirty="0" smtClean="0"/>
                <a:t>Full complete sentences used with </a:t>
              </a:r>
              <a:r>
                <a:rPr lang="en-US" sz="1200" dirty="0"/>
                <a:t>good, but</a:t>
              </a:r>
            </a:p>
            <a:p>
              <a:pPr algn="ctr"/>
              <a:r>
                <a:rPr lang="en-US" sz="1200" dirty="0"/>
                <a:t>not perfect, grammatical </a:t>
              </a:r>
              <a:r>
                <a:rPr lang="en-US" sz="1200" dirty="0" smtClean="0"/>
                <a:t>form</a:t>
              </a:r>
            </a:p>
            <a:p>
              <a:pPr algn="ctr"/>
              <a:r>
                <a:rPr lang="en-US" sz="1200" dirty="0"/>
                <a:t>Names all upper &amp; lower case letters</a:t>
              </a:r>
              <a:endParaRPr lang="en-US" sz="1200" dirty="0" smtClean="0"/>
            </a:p>
            <a:p>
              <a:pPr algn="ctr"/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601473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301" t="3309" r="4099" b="-10684"/>
          <a:stretch/>
        </p:blipFill>
        <p:spPr>
          <a:xfrm>
            <a:off x="663222" y="584200"/>
            <a:ext cx="7391565" cy="5813778"/>
          </a:xfrm>
        </p:spPr>
      </p:pic>
    </p:spTree>
    <p:extLst>
      <p:ext uri="{BB962C8B-B14F-4D97-AF65-F5344CB8AC3E}">
        <p14:creationId xmlns:p14="http://schemas.microsoft.com/office/powerpoint/2010/main" val="1583101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Second Language </a:t>
            </a:r>
            <a:r>
              <a:rPr lang="en-US" b="1" dirty="0" smtClean="0"/>
              <a:t>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Affects </a:t>
            </a:r>
            <a:r>
              <a:rPr lang="en-US" sz="2800" dirty="0"/>
              <a:t>the way the brain is organized </a:t>
            </a:r>
            <a:r>
              <a:rPr lang="en-US" sz="2800" dirty="0" smtClean="0"/>
              <a:t>for language</a:t>
            </a:r>
            <a:endParaRPr lang="en-US" sz="2800" dirty="0"/>
          </a:p>
          <a:p>
            <a:r>
              <a:rPr lang="en-US" sz="2800" dirty="0" smtClean="0"/>
              <a:t>Differs </a:t>
            </a:r>
            <a:r>
              <a:rPr lang="en-US" sz="2800" dirty="0"/>
              <a:t>depending upon when the </a:t>
            </a:r>
            <a:r>
              <a:rPr lang="en-US" sz="2800" dirty="0" smtClean="0"/>
              <a:t>second language </a:t>
            </a:r>
            <a:r>
              <a:rPr lang="en-US" sz="2800" dirty="0"/>
              <a:t>is learned</a:t>
            </a:r>
          </a:p>
          <a:p>
            <a:r>
              <a:rPr lang="en-US" sz="2800" dirty="0" smtClean="0"/>
              <a:t>After </a:t>
            </a:r>
            <a:r>
              <a:rPr lang="en-US" sz="2800" dirty="0"/>
              <a:t>the critical period requires the </a:t>
            </a:r>
            <a:r>
              <a:rPr lang="en-US" sz="2800" dirty="0" smtClean="0"/>
              <a:t>same developmental </a:t>
            </a:r>
            <a:r>
              <a:rPr lang="en-US" sz="2800" dirty="0"/>
              <a:t>criteria as the first language</a:t>
            </a:r>
          </a:p>
        </p:txBody>
      </p:sp>
    </p:spTree>
    <p:extLst>
      <p:ext uri="{BB962C8B-B14F-4D97-AF65-F5344CB8AC3E}">
        <p14:creationId xmlns:p14="http://schemas.microsoft.com/office/powerpoint/2010/main" val="597773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Science of Learning</a:t>
            </a:r>
            <a:endParaRPr lang="en-US" b="1" dirty="0"/>
          </a:p>
        </p:txBody>
      </p:sp>
      <p:pic>
        <p:nvPicPr>
          <p:cNvPr id="5" name="Picture 4" descr="Screen shot 2012-04-02 at 2.54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20" y="1198589"/>
            <a:ext cx="7279667" cy="546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409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So What About Reading?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87518" r="-87518"/>
          <a:stretch>
            <a:fillRect/>
          </a:stretch>
        </p:blipFill>
        <p:spPr>
          <a:xfrm>
            <a:off x="-1899017" y="1981200"/>
            <a:ext cx="7556313" cy="4144963"/>
          </a:xfrm>
        </p:spPr>
      </p:pic>
      <p:sp>
        <p:nvSpPr>
          <p:cNvPr id="5" name="Rectangle 4"/>
          <p:cNvSpPr/>
          <p:nvPr/>
        </p:nvSpPr>
        <p:spPr>
          <a:xfrm>
            <a:off x="4041307" y="520283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i="1" dirty="0" err="1" smtClean="0"/>
              <a:t>Stanislas</a:t>
            </a:r>
            <a:r>
              <a:rPr lang="en-US" i="1" dirty="0" smtClean="0"/>
              <a:t> </a:t>
            </a:r>
            <a:r>
              <a:rPr lang="en-US" i="1" dirty="0" err="1" smtClean="0"/>
              <a:t>Dehaene</a:t>
            </a:r>
            <a:endParaRPr lang="en-US" i="1" dirty="0" smtClean="0"/>
          </a:p>
          <a:p>
            <a:r>
              <a:rPr lang="en-US" i="1" dirty="0" smtClean="0"/>
              <a:t>Viking </a:t>
            </a:r>
            <a:r>
              <a:rPr lang="en-US" i="1" dirty="0"/>
              <a:t>Press</a:t>
            </a:r>
          </a:p>
          <a:p>
            <a:r>
              <a:rPr lang="en-US" i="1" dirty="0"/>
              <a:t>December 2009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249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Understanding the brain science</a:t>
            </a:r>
            <a:br>
              <a:rPr lang="en-US" b="1" dirty="0"/>
            </a:br>
            <a:r>
              <a:rPr lang="en-US" b="1" dirty="0"/>
              <a:t>of students who struggle to 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vast majority of struggling </a:t>
            </a:r>
            <a:r>
              <a:rPr lang="en-US" dirty="0" smtClean="0"/>
              <a:t>learners are </a:t>
            </a:r>
            <a:r>
              <a:rPr lang="en-US" dirty="0"/>
              <a:t>experiencing problems with </a:t>
            </a:r>
            <a:r>
              <a:rPr lang="en-US" dirty="0" smtClean="0"/>
              <a:t>reading and</a:t>
            </a:r>
            <a:r>
              <a:rPr lang="en-US" dirty="0"/>
              <a:t>/or executive </a:t>
            </a:r>
            <a:r>
              <a:rPr lang="en-US" dirty="0" smtClean="0"/>
              <a:t>functions</a:t>
            </a:r>
          </a:p>
          <a:p>
            <a:r>
              <a:rPr lang="en-US" dirty="0"/>
              <a:t>Students need to distinguish speech </a:t>
            </a:r>
            <a:r>
              <a:rPr lang="en-US" dirty="0" smtClean="0"/>
              <a:t>sounds correctly </a:t>
            </a:r>
            <a:r>
              <a:rPr lang="en-US" dirty="0"/>
              <a:t>so they can learn the rules </a:t>
            </a:r>
            <a:r>
              <a:rPr lang="en-US" dirty="0" smtClean="0"/>
              <a:t>of language </a:t>
            </a:r>
            <a:r>
              <a:rPr lang="en-US" dirty="0"/>
              <a:t>and associate sounds with letters</a:t>
            </a:r>
          </a:p>
          <a:p>
            <a:r>
              <a:rPr lang="en-US" dirty="0" smtClean="0"/>
              <a:t>Speech </a:t>
            </a:r>
            <a:r>
              <a:rPr lang="en-US" dirty="0"/>
              <a:t>sounds can </a:t>
            </a:r>
            <a:r>
              <a:rPr lang="en-US" dirty="0" smtClean="0"/>
              <a:t>differ </a:t>
            </a:r>
            <a:r>
              <a:rPr lang="en-US" dirty="0"/>
              <a:t>by as little as </a:t>
            </a:r>
            <a:r>
              <a:rPr lang="en-US" dirty="0" smtClean="0"/>
              <a:t>10 milliseconds</a:t>
            </a:r>
            <a:endParaRPr lang="en-US" dirty="0"/>
          </a:p>
          <a:p>
            <a:r>
              <a:rPr lang="en-US" dirty="0" smtClean="0"/>
              <a:t>Computers </a:t>
            </a:r>
            <a:r>
              <a:rPr lang="en-US" dirty="0"/>
              <a:t>can </a:t>
            </a:r>
            <a:r>
              <a:rPr lang="en-US" dirty="0" err="1" smtClean="0"/>
              <a:t>emphasise</a:t>
            </a:r>
            <a:r>
              <a:rPr lang="en-US" dirty="0" smtClean="0"/>
              <a:t> </a:t>
            </a:r>
            <a:r>
              <a:rPr lang="en-US" dirty="0"/>
              <a:t>the differences </a:t>
            </a:r>
            <a:r>
              <a:rPr lang="en-US" dirty="0" smtClean="0"/>
              <a:t>in sounds </a:t>
            </a:r>
            <a:r>
              <a:rPr lang="en-US" dirty="0"/>
              <a:t>to make them easier to distinguish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3390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Spelling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English is a non-transparent language </a:t>
            </a:r>
          </a:p>
          <a:p>
            <a:r>
              <a:rPr lang="en-US" dirty="0" smtClean="0"/>
              <a:t>There </a:t>
            </a:r>
            <a:r>
              <a:rPr lang="en-US" dirty="0"/>
              <a:t>are many alternate spellings for the same sounds </a:t>
            </a:r>
          </a:p>
          <a:p>
            <a:r>
              <a:rPr lang="en-US" dirty="0" smtClean="0"/>
              <a:t>George </a:t>
            </a:r>
            <a:r>
              <a:rPr lang="en-US" dirty="0"/>
              <a:t>Bernard Shaw said we could spell “fish” as </a:t>
            </a:r>
            <a:r>
              <a:rPr lang="en-US" dirty="0" err="1"/>
              <a:t>phoeti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/>
              <a:t>‘f’ sound as </a:t>
            </a:r>
            <a:r>
              <a:rPr lang="en-US" dirty="0" smtClean="0"/>
              <a:t>‘</a:t>
            </a:r>
            <a:r>
              <a:rPr lang="en-US" dirty="0" err="1" smtClean="0"/>
              <a:t>ph</a:t>
            </a:r>
            <a:r>
              <a:rPr lang="en-US" dirty="0" smtClean="0"/>
              <a:t>’ </a:t>
            </a:r>
            <a:r>
              <a:rPr lang="en-US" dirty="0"/>
              <a:t>as in “phone” – </a:t>
            </a:r>
            <a:r>
              <a:rPr lang="en-US" dirty="0" smtClean="0"/>
              <a:t>‘</a:t>
            </a:r>
            <a:r>
              <a:rPr lang="en-US" dirty="0" err="1" smtClean="0"/>
              <a:t>i</a:t>
            </a:r>
            <a:r>
              <a:rPr lang="en-US" dirty="0" smtClean="0"/>
              <a:t>’ </a:t>
            </a:r>
            <a:r>
              <a:rPr lang="en-US" dirty="0"/>
              <a:t>sound as </a:t>
            </a:r>
            <a:r>
              <a:rPr lang="en-US" dirty="0" smtClean="0"/>
              <a:t>‘</a:t>
            </a:r>
            <a:r>
              <a:rPr lang="en-US" dirty="0" err="1" smtClean="0"/>
              <a:t>oe</a:t>
            </a:r>
            <a:r>
              <a:rPr lang="en-US" dirty="0" smtClean="0"/>
              <a:t>’ </a:t>
            </a:r>
            <a:r>
              <a:rPr lang="en-US" dirty="0"/>
              <a:t>as in “Phoebe” – ‘</a:t>
            </a:r>
            <a:r>
              <a:rPr lang="en-US" dirty="0" err="1"/>
              <a:t>sh</a:t>
            </a:r>
            <a:r>
              <a:rPr lang="en-US" dirty="0"/>
              <a:t>’ sound as </a:t>
            </a:r>
            <a:r>
              <a:rPr lang="en-US" dirty="0" smtClean="0"/>
              <a:t>‘</a:t>
            </a:r>
            <a:r>
              <a:rPr lang="en-US" dirty="0" err="1" smtClean="0"/>
              <a:t>ti</a:t>
            </a:r>
            <a:r>
              <a:rPr lang="en-US" dirty="0" smtClean="0"/>
              <a:t>’ </a:t>
            </a:r>
            <a:r>
              <a:rPr lang="en-US" dirty="0"/>
              <a:t>in “Nation”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1815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Spelling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Often makes no sense </a:t>
            </a:r>
          </a:p>
          <a:p>
            <a:r>
              <a:rPr lang="en-US" dirty="0"/>
              <a:t>Requires good phonic skills to start </a:t>
            </a:r>
          </a:p>
          <a:p>
            <a:r>
              <a:rPr lang="en-US" dirty="0"/>
              <a:t>Requires learning many spelling rules </a:t>
            </a:r>
          </a:p>
          <a:p>
            <a:r>
              <a:rPr lang="en-US" dirty="0"/>
              <a:t>And it also requires excellent visual working memory 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many of you check spelling by looking at your word written out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8429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433" t="-2736" b="-8203"/>
          <a:stretch/>
        </p:blipFill>
        <p:spPr>
          <a:xfrm>
            <a:off x="606778" y="484094"/>
            <a:ext cx="7448009" cy="6232795"/>
          </a:xfrm>
        </p:spPr>
      </p:pic>
    </p:spTree>
    <p:extLst>
      <p:ext uri="{BB962C8B-B14F-4D97-AF65-F5344CB8AC3E}">
        <p14:creationId xmlns:p14="http://schemas.microsoft.com/office/powerpoint/2010/main" val="27808905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Written Expression: Handwriting, Spelling</a:t>
            </a:r>
            <a:r>
              <a:rPr lang="en-US" sz="3200" b="1" dirty="0"/>
              <a:t> &amp;</a:t>
            </a:r>
            <a:r>
              <a:rPr lang="en-US" sz="3200" b="1" dirty="0" smtClean="0"/>
              <a:t> </a:t>
            </a:r>
            <a:r>
              <a:rPr lang="en-US" sz="3200" b="1" dirty="0"/>
              <a:t>Written formulation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Requires:</a:t>
            </a:r>
          </a:p>
          <a:p>
            <a:pPr lvl="1"/>
            <a:r>
              <a:rPr lang="en-US" sz="4000" dirty="0" smtClean="0"/>
              <a:t>The “Letter Box”</a:t>
            </a:r>
          </a:p>
          <a:p>
            <a:pPr lvl="1"/>
            <a:r>
              <a:rPr lang="en-US" sz="4000" dirty="0" err="1" smtClean="0"/>
              <a:t>Visuo</a:t>
            </a:r>
            <a:r>
              <a:rPr lang="en-US" sz="4000" dirty="0" smtClean="0"/>
              <a:t>-Spatial </a:t>
            </a:r>
            <a:r>
              <a:rPr lang="en-US" sz="4000" dirty="0" err="1" smtClean="0"/>
              <a:t>Organisation</a:t>
            </a:r>
            <a:endParaRPr lang="en-US" sz="4000" dirty="0" smtClean="0"/>
          </a:p>
          <a:p>
            <a:pPr lvl="1"/>
            <a:r>
              <a:rPr lang="en-US" sz="4000" dirty="0" smtClean="0"/>
              <a:t>Working Memory</a:t>
            </a:r>
          </a:p>
          <a:p>
            <a:pPr lvl="1"/>
            <a:r>
              <a:rPr lang="en-US" sz="4000" dirty="0" smtClean="0"/>
              <a:t>Fine Motor Control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9894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Dyslexia is </a:t>
            </a:r>
            <a:r>
              <a:rPr lang="en-US" b="1" dirty="0" smtClean="0"/>
              <a:t>NOT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224947"/>
            <a:ext cx="7821389" cy="4924958"/>
          </a:xfrm>
        </p:spPr>
        <p:txBody>
          <a:bodyPr>
            <a:noAutofit/>
          </a:bodyPr>
          <a:lstStyle/>
          <a:p>
            <a:r>
              <a:rPr lang="en-US" sz="1800" b="1" dirty="0" smtClean="0"/>
              <a:t>Learning </a:t>
            </a:r>
            <a:r>
              <a:rPr lang="en-US" sz="1800" b="1" dirty="0"/>
              <a:t>Disabilities, Dyslexia, </a:t>
            </a:r>
            <a:r>
              <a:rPr lang="en-US" sz="1800" b="1" dirty="0" smtClean="0"/>
              <a:t>and </a:t>
            </a:r>
            <a:r>
              <a:rPr lang="hu-HU" sz="1800" b="1" dirty="0" smtClean="0"/>
              <a:t>Vision </a:t>
            </a:r>
            <a:r>
              <a:rPr lang="hu-HU" sz="1800" i="1" dirty="0"/>
              <a:t>Pediatrics </a:t>
            </a:r>
            <a:r>
              <a:rPr lang="hu-HU" sz="1800" dirty="0"/>
              <a:t>2009;124;837-844</a:t>
            </a:r>
            <a:r>
              <a:rPr lang="hu-HU" sz="1800" dirty="0" smtClean="0"/>
              <a:t>; </a:t>
            </a:r>
            <a:r>
              <a:rPr lang="en-US" sz="1800" dirty="0" smtClean="0"/>
              <a:t>originally </a:t>
            </a:r>
            <a:r>
              <a:rPr lang="en-US" sz="1800" dirty="0"/>
              <a:t>published online Jul 27, 2009</a:t>
            </a:r>
            <a:r>
              <a:rPr lang="en-US" sz="1800" dirty="0" smtClean="0"/>
              <a:t>;</a:t>
            </a:r>
          </a:p>
          <a:p>
            <a:pPr lvl="1"/>
            <a:r>
              <a:rPr lang="en-US" sz="1600" dirty="0" err="1" smtClean="0"/>
              <a:t>Orthoptists</a:t>
            </a:r>
            <a:r>
              <a:rPr lang="en-US" sz="1600" dirty="0"/>
              <a:t>; Pediatric Ophthalmology and Strabismus and American Association </a:t>
            </a:r>
            <a:r>
              <a:rPr lang="en-US" sz="1600" dirty="0" smtClean="0"/>
              <a:t>of Certified with </a:t>
            </a:r>
            <a:r>
              <a:rPr lang="en-US" sz="1600" dirty="0"/>
              <a:t>Disabilities, American Academy of Ophthalmology, American </a:t>
            </a:r>
            <a:r>
              <a:rPr lang="en-US" sz="1600" dirty="0" smtClean="0"/>
              <a:t>Association for American </a:t>
            </a:r>
            <a:r>
              <a:rPr lang="en-US" sz="1600" dirty="0"/>
              <a:t>Academy of Pediatrics, Section on Ophthalmology, Council on Children</a:t>
            </a:r>
          </a:p>
          <a:p>
            <a:r>
              <a:rPr lang="en-US" dirty="0" smtClean="0"/>
              <a:t>Scientific </a:t>
            </a:r>
            <a:r>
              <a:rPr lang="en-US" dirty="0"/>
              <a:t>evidence does not support the efficacy of eye exercises</a:t>
            </a:r>
            <a:r>
              <a:rPr lang="en-US" dirty="0" smtClean="0"/>
              <a:t>, behavioral </a:t>
            </a:r>
            <a:r>
              <a:rPr lang="en-US" dirty="0"/>
              <a:t>vision therapy, or special tinted filters or lenses for </a:t>
            </a:r>
            <a:r>
              <a:rPr lang="en-US" dirty="0" smtClean="0"/>
              <a:t>improving the </a:t>
            </a:r>
            <a:r>
              <a:rPr lang="en-US" dirty="0"/>
              <a:t>long-term educational performance in these complex </a:t>
            </a:r>
            <a:r>
              <a:rPr lang="en-US" dirty="0" smtClean="0"/>
              <a:t>pediatric neurocognitive </a:t>
            </a:r>
            <a:r>
              <a:rPr lang="en-US" dirty="0"/>
              <a:t>conditions</a:t>
            </a:r>
          </a:p>
          <a:p>
            <a:r>
              <a:rPr lang="en-US" dirty="0" smtClean="0"/>
              <a:t>Diagnostic </a:t>
            </a:r>
            <a:r>
              <a:rPr lang="en-US" dirty="0"/>
              <a:t>and treatment approaches that lack scientific evidence </a:t>
            </a:r>
            <a:r>
              <a:rPr lang="en-US" dirty="0" smtClean="0"/>
              <a:t>of efficacy</a:t>
            </a:r>
            <a:r>
              <a:rPr lang="en-US" dirty="0"/>
              <a:t>, including eye exercises, behavioral vision therapy, or </a:t>
            </a:r>
            <a:r>
              <a:rPr lang="en-US" dirty="0" smtClean="0"/>
              <a:t>special tinted </a:t>
            </a:r>
            <a:r>
              <a:rPr lang="en-US" dirty="0"/>
              <a:t>filters or lenses, are not endorsed and should not </a:t>
            </a:r>
            <a:r>
              <a:rPr lang="en-US" dirty="0" smtClean="0"/>
              <a:t>be recommended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95012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How has technology changed?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441162"/>
            <a:ext cx="7556313" cy="4685002"/>
          </a:xfrm>
        </p:spPr>
        <p:txBody>
          <a:bodyPr>
            <a:noAutofit/>
          </a:bodyPr>
          <a:lstStyle/>
          <a:p>
            <a:r>
              <a:rPr lang="en-US" sz="2400" dirty="0" smtClean="0"/>
              <a:t>Neuroscience </a:t>
            </a:r>
            <a:r>
              <a:rPr lang="en-US" sz="2400" dirty="0"/>
              <a:t>derived exercises </a:t>
            </a:r>
            <a:r>
              <a:rPr lang="en-US" sz="2400" dirty="0" smtClean="0"/>
              <a:t>can build </a:t>
            </a:r>
            <a:r>
              <a:rPr lang="en-US" sz="2400" dirty="0"/>
              <a:t>specific cognitive skills</a:t>
            </a:r>
          </a:p>
          <a:p>
            <a:pPr lvl="1"/>
            <a:r>
              <a:rPr lang="en-US" sz="2400" dirty="0" smtClean="0"/>
              <a:t> </a:t>
            </a:r>
            <a:r>
              <a:rPr lang="en-US" sz="2400" dirty="0"/>
              <a:t>Through game-like activities </a:t>
            </a:r>
            <a:r>
              <a:rPr lang="en-US" sz="2400" dirty="0" smtClean="0"/>
              <a:t>that up-regulate </a:t>
            </a:r>
            <a:r>
              <a:rPr lang="en-US" sz="2400" dirty="0"/>
              <a:t>neuromodulators of </a:t>
            </a:r>
            <a:r>
              <a:rPr lang="en-US" sz="2400" dirty="0" smtClean="0"/>
              <a:t>brain plasticity</a:t>
            </a:r>
            <a:endParaRPr lang="en-US" sz="2400" dirty="0"/>
          </a:p>
          <a:p>
            <a:pPr lvl="1"/>
            <a:r>
              <a:rPr lang="en-US" sz="2400" dirty="0" smtClean="0"/>
              <a:t>Through </a:t>
            </a:r>
            <a:r>
              <a:rPr lang="en-US" sz="2400" dirty="0"/>
              <a:t>targeted cognitive brain </a:t>
            </a:r>
            <a:r>
              <a:rPr lang="en-US" sz="2400" dirty="0" smtClean="0"/>
              <a:t>building exercises</a:t>
            </a:r>
            <a:endParaRPr lang="en-US" sz="2400" dirty="0"/>
          </a:p>
          <a:p>
            <a:r>
              <a:rPr lang="en-US" sz="2400" dirty="0" smtClean="0"/>
              <a:t>Attention</a:t>
            </a:r>
            <a:endParaRPr lang="en-US" sz="2400" dirty="0"/>
          </a:p>
          <a:p>
            <a:r>
              <a:rPr lang="en-US" sz="2400" dirty="0" smtClean="0"/>
              <a:t>Memory</a:t>
            </a:r>
            <a:endParaRPr lang="en-US" sz="2400" dirty="0"/>
          </a:p>
          <a:p>
            <a:r>
              <a:rPr lang="en-US" sz="2400" dirty="0" smtClean="0"/>
              <a:t>Processing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03362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Brain Fitness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-13350" r="-13350"/>
          <a:stretch>
            <a:fillRect/>
          </a:stretch>
        </p:blipFill>
        <p:spPr>
          <a:xfrm>
            <a:off x="2210967" y="2152427"/>
            <a:ext cx="7556313" cy="4144963"/>
          </a:xfrm>
        </p:spPr>
      </p:pic>
      <p:sp>
        <p:nvSpPr>
          <p:cNvPr id="5" name="Rectangle 4"/>
          <p:cNvSpPr/>
          <p:nvPr/>
        </p:nvSpPr>
        <p:spPr>
          <a:xfrm>
            <a:off x="498474" y="1422143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dirty="0"/>
              <a:t>Neuroscience Based Principles of</a:t>
            </a:r>
          </a:p>
          <a:p>
            <a:r>
              <a:rPr lang="en-US" sz="2000" b="1" dirty="0"/>
              <a:t>Brain Training</a:t>
            </a:r>
          </a:p>
          <a:p>
            <a:r>
              <a:rPr lang="en-US" sz="2000" dirty="0"/>
              <a:t>• Attention</a:t>
            </a:r>
          </a:p>
          <a:p>
            <a:r>
              <a:rPr lang="en-US" sz="2000" dirty="0"/>
              <a:t>• Memory</a:t>
            </a:r>
          </a:p>
          <a:p>
            <a:r>
              <a:rPr lang="en-US" sz="2000" dirty="0"/>
              <a:t>• Reinforcement and Novelty</a:t>
            </a:r>
          </a:p>
          <a:p>
            <a:r>
              <a:rPr lang="en-US" sz="2000" dirty="0"/>
              <a:t>• Intensity and Frequency</a:t>
            </a:r>
          </a:p>
          <a:p>
            <a:r>
              <a:rPr lang="en-US" sz="2000" dirty="0"/>
              <a:t>• Cross Training</a:t>
            </a:r>
          </a:p>
        </p:txBody>
      </p:sp>
    </p:spTree>
    <p:extLst>
      <p:ext uri="{BB962C8B-B14F-4D97-AF65-F5344CB8AC3E}">
        <p14:creationId xmlns:p14="http://schemas.microsoft.com/office/powerpoint/2010/main" val="3978088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Brain </a:t>
            </a:r>
            <a:r>
              <a:rPr lang="en-US" b="1" dirty="0"/>
              <a:t>Fitness: Processing Challenge </a:t>
            </a:r>
            <a:br>
              <a:rPr lang="en-US" b="1" dirty="0"/>
            </a:b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1528" r="15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8750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we know about struggling learners 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74" y="1983371"/>
            <a:ext cx="7556313" cy="3428784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/>
              <a:t>The vast majority of struggling learners are experiencing problems with reading and/or executive functions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71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Brain Fitness: Processing Challenge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-1287" r="4501"/>
          <a:stretch/>
        </p:blipFill>
        <p:spPr>
          <a:xfrm>
            <a:off x="282222" y="1981200"/>
            <a:ext cx="7772565" cy="4144963"/>
          </a:xfrm>
        </p:spPr>
      </p:pic>
    </p:spTree>
    <p:extLst>
      <p:ext uri="{BB962C8B-B14F-4D97-AF65-F5344CB8AC3E}">
        <p14:creationId xmlns:p14="http://schemas.microsoft.com/office/powerpoint/2010/main" val="17273902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Different dimensions of adult cortical plasticity are enabled by the behaviorally-context-dependent release of:</a:t>
            </a:r>
            <a:br>
              <a:rPr lang="en-US" sz="2800" b="1" dirty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b="1" dirty="0" smtClean="0"/>
              <a:t>Acetylcholine </a:t>
            </a:r>
            <a:r>
              <a:rPr lang="en-US" sz="1800" b="1" dirty="0"/>
              <a:t>(focused attention/reward)</a:t>
            </a:r>
          </a:p>
          <a:p>
            <a:r>
              <a:rPr lang="en-US" sz="1800" b="1" dirty="0" smtClean="0"/>
              <a:t>Dopamine </a:t>
            </a:r>
            <a:r>
              <a:rPr lang="en-US" sz="1800" b="1" dirty="0"/>
              <a:t>(reward, novelty) </a:t>
            </a:r>
            <a:endParaRPr lang="en-US" sz="1800" b="1" dirty="0" smtClean="0"/>
          </a:p>
          <a:p>
            <a:r>
              <a:rPr lang="en-US" sz="1800" b="1" dirty="0" smtClean="0"/>
              <a:t>Norepinephrine </a:t>
            </a:r>
            <a:r>
              <a:rPr lang="en-US" sz="1800" b="1" dirty="0"/>
              <a:t>(novelty) </a:t>
            </a:r>
            <a:endParaRPr lang="en-US" sz="1800" b="1" dirty="0" smtClean="0"/>
          </a:p>
          <a:p>
            <a:r>
              <a:rPr lang="en-US" sz="1800" b="1" dirty="0" smtClean="0"/>
              <a:t>Serotonin</a:t>
            </a:r>
            <a:endParaRPr lang="en-US" sz="1800" b="1" dirty="0"/>
          </a:p>
          <a:p>
            <a:r>
              <a:rPr lang="en-US" sz="1800" b="1" dirty="0" smtClean="0"/>
              <a:t>Adenosine </a:t>
            </a:r>
            <a:r>
              <a:rPr lang="en-US" sz="1800" b="1" dirty="0"/>
              <a:t>5’-triphospate (ATP) released </a:t>
            </a:r>
            <a:r>
              <a:rPr lang="en-US" sz="1800" b="1" dirty="0" smtClean="0"/>
              <a:t>by axons </a:t>
            </a:r>
            <a:r>
              <a:rPr lang="en-US" sz="1800" b="1" dirty="0"/>
              <a:t>and stimulates </a:t>
            </a:r>
            <a:r>
              <a:rPr lang="en-US" sz="1800" b="1" dirty="0" smtClean="0"/>
              <a:t>myelination</a:t>
            </a:r>
            <a:endParaRPr lang="en-US" sz="1800" b="1" dirty="0"/>
          </a:p>
          <a:p>
            <a:pPr lvl="1"/>
            <a:r>
              <a:rPr lang="en-US" sz="1600" dirty="0" smtClean="0"/>
              <a:t>In </a:t>
            </a:r>
            <a:r>
              <a:rPr lang="en-US" sz="1600" dirty="0"/>
              <a:t>infants, exposure-based plasticity is relatively uniform.</a:t>
            </a:r>
          </a:p>
          <a:p>
            <a:pPr lvl="1"/>
            <a:r>
              <a:rPr lang="en-US" sz="1600" dirty="0"/>
              <a:t>In older children, learning-induced changes are complexly “nuanced</a:t>
            </a:r>
            <a:r>
              <a:rPr lang="en-US" sz="1600" dirty="0" smtClean="0"/>
              <a:t>” by </a:t>
            </a:r>
            <a:r>
              <a:rPr lang="en-US" sz="1600" dirty="0"/>
              <a:t>differences in behavioral context that result in the </a:t>
            </a:r>
            <a:r>
              <a:rPr lang="en-US" sz="1600" dirty="0" smtClean="0"/>
              <a:t>differential release </a:t>
            </a:r>
            <a:r>
              <a:rPr lang="en-US" sz="1600" dirty="0"/>
              <a:t>of 6 or 7 modulatory neurotransmitters.</a:t>
            </a:r>
          </a:p>
        </p:txBody>
      </p:sp>
    </p:spTree>
    <p:extLst>
      <p:ext uri="{BB962C8B-B14F-4D97-AF65-F5344CB8AC3E}">
        <p14:creationId xmlns:p14="http://schemas.microsoft.com/office/powerpoint/2010/main" val="1330555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Attention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little or no enduring changes are driven in the cerebral cortex if stimuli are delivered when an individual is not responding or attending </a:t>
            </a:r>
          </a:p>
          <a:p>
            <a:r>
              <a:rPr lang="en-US" dirty="0"/>
              <a:t>underlying the human ability to focus and maintain attention to a task is the neurotransmitter acetylcholine which can be enhanced by the nature of tasks used (</a:t>
            </a:r>
            <a:r>
              <a:rPr lang="en-US" dirty="0" err="1"/>
              <a:t>Kilgard</a:t>
            </a:r>
            <a:r>
              <a:rPr lang="en-US" dirty="0"/>
              <a:t> and </a:t>
            </a:r>
            <a:r>
              <a:rPr lang="en-US" dirty="0" err="1"/>
              <a:t>Merzenich</a:t>
            </a:r>
            <a:r>
              <a:rPr lang="en-US" dirty="0"/>
              <a:t>, 1998)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2777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Memory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changes in the cortex fade when a well- learned behavior does not have to be held in memory, </a:t>
            </a:r>
          </a:p>
          <a:p>
            <a:r>
              <a:rPr lang="en-US" dirty="0" smtClean="0"/>
              <a:t>most </a:t>
            </a:r>
            <a:r>
              <a:rPr lang="en-US" dirty="0"/>
              <a:t>likely because the cognitive relevance assigned to the task decreases; </a:t>
            </a:r>
          </a:p>
          <a:p>
            <a:r>
              <a:rPr lang="en-US" dirty="0"/>
              <a:t>practice alone, without requirements for retention do not drive brain changes.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5919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Reinforcement and Novelty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behavioral scientists had understood the power of timely reinforcement in learning since research on classical conditioning the 1950’s; </a:t>
            </a:r>
          </a:p>
          <a:p>
            <a:r>
              <a:rPr lang="en-US" dirty="0"/>
              <a:t>more recently neuroscientists began to understand why--specific reinforcement schedules and intermittent novelty drive neurotransmitters like dopamine and norepinephrine which are critical to creating permanent new neurological connections (</a:t>
            </a:r>
            <a:r>
              <a:rPr lang="en-US" dirty="0" err="1"/>
              <a:t>Bao</a:t>
            </a:r>
            <a:r>
              <a:rPr lang="en-US" dirty="0"/>
              <a:t>, et al., 2001)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5614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Intensity and Frequency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takes thousands of repetitions of new stimuli to effect neurological changes; clinicians often refer to this as the “practice effect.”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224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Adaptability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brain builds skill upon skill </a:t>
            </a:r>
          </a:p>
          <a:p>
            <a:r>
              <a:rPr lang="en-US" dirty="0" smtClean="0"/>
              <a:t>by </a:t>
            </a:r>
            <a:r>
              <a:rPr lang="en-US" dirty="0"/>
              <a:t>carefully grading stimuli to tasks that increasingly stress the brain to process faster or more efficiently, exercises can adapt to each individual’s unique gains in skill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5444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Cross Training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brain processes in networks of distributed neuronal clusters that develop simultaneously (</a:t>
            </a:r>
            <a:r>
              <a:rPr lang="en-US" dirty="0" err="1"/>
              <a:t>Mesulam</a:t>
            </a:r>
            <a:r>
              <a:rPr lang="en-US" dirty="0"/>
              <a:t>, 2000) </a:t>
            </a:r>
          </a:p>
          <a:p>
            <a:r>
              <a:rPr lang="en-US" dirty="0"/>
              <a:t>Effective rehabilitation of language (a complex cognitive skill) would benefit from cross training all components of the language network.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708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Reading: Mastering an Invented System</a:t>
            </a:r>
            <a:endParaRPr lang="en-US" dirty="0"/>
          </a:p>
        </p:txBody>
      </p:sp>
      <p:pic>
        <p:nvPicPr>
          <p:cNvPr id="4" name="Content Placeholder 3" descr="Screen shot 2012-04-02 at 3.28.13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75" r="-7675"/>
          <a:stretch>
            <a:fillRect/>
          </a:stretch>
        </p:blipFill>
        <p:spPr>
          <a:xfrm>
            <a:off x="0" y="1600201"/>
            <a:ext cx="8667079" cy="4754266"/>
          </a:xfrm>
        </p:spPr>
      </p:pic>
    </p:spTree>
    <p:extLst>
      <p:ext uri="{BB962C8B-B14F-4D97-AF65-F5344CB8AC3E}">
        <p14:creationId xmlns:p14="http://schemas.microsoft.com/office/powerpoint/2010/main" val="4273346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Transparency of Languages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3881"/>
          <a:stretch/>
        </p:blipFill>
        <p:spPr>
          <a:xfrm>
            <a:off x="498474" y="1749778"/>
            <a:ext cx="7556313" cy="4713111"/>
          </a:xfrm>
        </p:spPr>
      </p:pic>
    </p:spTree>
    <p:extLst>
      <p:ext uri="{BB962C8B-B14F-4D97-AF65-F5344CB8AC3E}">
        <p14:creationId xmlns:p14="http://schemas.microsoft.com/office/powerpoint/2010/main" val="3174066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Processing Speech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3431" b="13431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677333" y="2136339"/>
            <a:ext cx="433211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• Students need to distinguish speech</a:t>
            </a:r>
          </a:p>
          <a:p>
            <a:r>
              <a:rPr lang="en-US" dirty="0"/>
              <a:t>sounds correctly so they can learn</a:t>
            </a:r>
          </a:p>
          <a:p>
            <a:r>
              <a:rPr lang="en-US" dirty="0"/>
              <a:t>the rules of language and associate</a:t>
            </a:r>
          </a:p>
          <a:p>
            <a:r>
              <a:rPr lang="en-US" dirty="0"/>
              <a:t>sounds with </a:t>
            </a:r>
            <a:r>
              <a:rPr lang="en-US" dirty="0" smtClean="0"/>
              <a:t>letters</a:t>
            </a:r>
          </a:p>
          <a:p>
            <a:endParaRPr lang="en-US" dirty="0"/>
          </a:p>
          <a:p>
            <a:r>
              <a:rPr lang="en-US" dirty="0"/>
              <a:t>• Speech sounds can differ by as little</a:t>
            </a:r>
          </a:p>
          <a:p>
            <a:r>
              <a:rPr lang="en-US" dirty="0"/>
              <a:t>as 10 </a:t>
            </a:r>
            <a:r>
              <a:rPr lang="en-US" dirty="0" smtClean="0"/>
              <a:t>milliseconds</a:t>
            </a:r>
          </a:p>
          <a:p>
            <a:endParaRPr lang="en-US" dirty="0"/>
          </a:p>
          <a:p>
            <a:r>
              <a:rPr lang="en-US" dirty="0"/>
              <a:t>• Computers can emphasize the</a:t>
            </a:r>
          </a:p>
          <a:p>
            <a:r>
              <a:rPr lang="en-US" dirty="0"/>
              <a:t>differences in sounds to make them</a:t>
            </a:r>
          </a:p>
          <a:p>
            <a:r>
              <a:rPr lang="en-US" dirty="0"/>
              <a:t>easier to distinguish</a:t>
            </a:r>
          </a:p>
        </p:txBody>
      </p:sp>
    </p:spTree>
    <p:extLst>
      <p:ext uri="{BB962C8B-B14F-4D97-AF65-F5344CB8AC3E}">
        <p14:creationId xmlns:p14="http://schemas.microsoft.com/office/powerpoint/2010/main" val="238983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Letter-Sound </a:t>
            </a:r>
            <a:r>
              <a:rPr lang="en-US" b="1" dirty="0" smtClean="0"/>
              <a:t>Connections </a:t>
            </a:r>
            <a:endParaRPr lang="en-US" b="1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1839" r="5169" b="10527"/>
          <a:stretch/>
        </p:blipFill>
        <p:spPr>
          <a:xfrm>
            <a:off x="498474" y="2130778"/>
            <a:ext cx="7556313" cy="4162778"/>
          </a:xfrm>
        </p:spPr>
      </p:pic>
    </p:spTree>
    <p:extLst>
      <p:ext uri="{BB962C8B-B14F-4D97-AF65-F5344CB8AC3E}">
        <p14:creationId xmlns:p14="http://schemas.microsoft.com/office/powerpoint/2010/main" val="4286090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-4853" b="253"/>
          <a:stretch/>
        </p:blipFill>
        <p:spPr>
          <a:xfrm>
            <a:off x="635244" y="436332"/>
            <a:ext cx="8255892" cy="5799667"/>
          </a:xfrm>
        </p:spPr>
      </p:pic>
    </p:spTree>
    <p:extLst>
      <p:ext uri="{BB962C8B-B14F-4D97-AF65-F5344CB8AC3E}">
        <p14:creationId xmlns:p14="http://schemas.microsoft.com/office/powerpoint/2010/main" val="1106802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Four way to degrade sensory cortex (aural language and somatosensory cortex) development</a:t>
            </a:r>
            <a:endParaRPr lang="en-US" sz="32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98474" y="2620107"/>
            <a:ext cx="7395064" cy="2981569"/>
          </a:xfrm>
        </p:spPr>
        <p:txBody>
          <a:bodyPr/>
          <a:lstStyle/>
          <a:p>
            <a:r>
              <a:rPr lang="en-US" dirty="0"/>
              <a:t>Structured noise (Zhang et al 2004) </a:t>
            </a:r>
            <a:r>
              <a:rPr lang="en-US" dirty="0" smtClean="0"/>
              <a:t>PNAS</a:t>
            </a:r>
          </a:p>
          <a:p>
            <a:r>
              <a:rPr lang="en-US" dirty="0"/>
              <a:t>Continuous, </a:t>
            </a:r>
            <a:r>
              <a:rPr lang="en-US" dirty="0" err="1"/>
              <a:t>unmodulated</a:t>
            </a:r>
            <a:r>
              <a:rPr lang="en-US" dirty="0"/>
              <a:t> noise (Chang et al 2003 Nature Neuroscience); (Chang et al 2005 PNAS)</a:t>
            </a:r>
          </a:p>
          <a:p>
            <a:r>
              <a:rPr lang="en-US" dirty="0"/>
              <a:t>Perinatal anoxia (Strata et al 2005 PNAS)</a:t>
            </a:r>
          </a:p>
          <a:p>
            <a:r>
              <a:rPr lang="en-US" dirty="0"/>
              <a:t>Non-coplanar PCBs (PBDEs?) (</a:t>
            </a:r>
            <a:r>
              <a:rPr lang="en-US" dirty="0" err="1"/>
              <a:t>Kenet</a:t>
            </a:r>
            <a:r>
              <a:rPr lang="en-US" dirty="0"/>
              <a:t> et al 2006) Nature Medicine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222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4581</TotalTime>
  <Words>2907</Words>
  <Application>Microsoft Macintosh PowerPoint</Application>
  <PresentationFormat>On-screen Show (4:3)</PresentationFormat>
  <Paragraphs>313</Paragraphs>
  <Slides>37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Advantage</vt:lpstr>
      <vt:lpstr>Reading and the Brain</vt:lpstr>
      <vt:lpstr>Science of Learning</vt:lpstr>
      <vt:lpstr>What we know about struggling learners  </vt:lpstr>
      <vt:lpstr>Reading: Mastering an Invented System</vt:lpstr>
      <vt:lpstr>Transparency of Languages</vt:lpstr>
      <vt:lpstr>Processing Speech</vt:lpstr>
      <vt:lpstr>Letter-Sound Connections </vt:lpstr>
      <vt:lpstr>PowerPoint Presentation</vt:lpstr>
      <vt:lpstr>Four way to degrade sensory cortex (aural language and somatosensory cortex) development</vt:lpstr>
      <vt:lpstr>Faster Auditory Processing </vt:lpstr>
      <vt:lpstr>PowerPoint Presentation</vt:lpstr>
      <vt:lpstr>Early Language Development</vt:lpstr>
      <vt:lpstr>How does reading become superimposed on language?</vt:lpstr>
      <vt:lpstr>Birth to 2 years old</vt:lpstr>
      <vt:lpstr>Two to three years - early phonological awareness</vt:lpstr>
      <vt:lpstr>Three to Four Years</vt:lpstr>
      <vt:lpstr>Kindergarten</vt:lpstr>
      <vt:lpstr>PowerPoint Presentation</vt:lpstr>
      <vt:lpstr>Second Language Learning</vt:lpstr>
      <vt:lpstr>So What About Reading?</vt:lpstr>
      <vt:lpstr>Understanding the brain science of students who struggle to read</vt:lpstr>
      <vt:lpstr>Spelling </vt:lpstr>
      <vt:lpstr>Spelling</vt:lpstr>
      <vt:lpstr>PowerPoint Presentation</vt:lpstr>
      <vt:lpstr>Written Expression: Handwriting, Spelling &amp; Written formulation</vt:lpstr>
      <vt:lpstr>What Dyslexia is NOT </vt:lpstr>
      <vt:lpstr>How has technology changed? </vt:lpstr>
      <vt:lpstr>Brain Fitness</vt:lpstr>
      <vt:lpstr>Brain Fitness: Processing Challenge  </vt:lpstr>
      <vt:lpstr>Brain Fitness: Processing Challenge </vt:lpstr>
      <vt:lpstr>Different dimensions of adult cortical plasticity are enabled by the behaviorally-context-dependent release of: </vt:lpstr>
      <vt:lpstr>Attention </vt:lpstr>
      <vt:lpstr>Memory </vt:lpstr>
      <vt:lpstr>Reinforcement and Novelty </vt:lpstr>
      <vt:lpstr>Intensity and Frequency </vt:lpstr>
      <vt:lpstr>Adaptability </vt:lpstr>
      <vt:lpstr>Cross Training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Reading and the Brain</dc:title>
  <dc:subject/>
  <dc:creator>Microsoft Office User</dc:creator>
  <cp:keywords/>
  <dc:description/>
  <cp:lastModifiedBy>Microsoft Office User</cp:lastModifiedBy>
  <cp:revision>88</cp:revision>
  <dcterms:created xsi:type="dcterms:W3CDTF">2012-04-02T06:50:41Z</dcterms:created>
  <dcterms:modified xsi:type="dcterms:W3CDTF">2012-04-23T04:02:27Z</dcterms:modified>
  <cp:category/>
</cp:coreProperties>
</file>